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pdf" ContentType="application/pdf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  <p:sldMasterId id="2147483698" r:id="rId2"/>
    <p:sldMasterId id="2147483704" r:id="rId3"/>
  </p:sldMasterIdLst>
  <p:notesMasterIdLst>
    <p:notesMasterId r:id="rId9"/>
  </p:notesMasterIdLst>
  <p:sldIdLst>
    <p:sldId id="256" r:id="rId4"/>
    <p:sldId id="258" r:id="rId5"/>
    <p:sldId id="267" r:id="rId6"/>
    <p:sldId id="268" r:id="rId7"/>
    <p:sldId id="269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C63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817" autoAdjust="0"/>
  </p:normalViewPr>
  <p:slideViewPr>
    <p:cSldViewPr>
      <p:cViewPr>
        <p:scale>
          <a:sx n="90" d="100"/>
          <a:sy n="90" d="100"/>
        </p:scale>
        <p:origin x="-594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46E98-226C-403B-82C9-03EEC0A06210}" type="datetimeFigureOut">
              <a:rPr lang="en-GB" smtClean="0"/>
              <a:pPr/>
              <a:t>11/12/2012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641280-5A75-440D-BB69-96455715BB06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smtClean="0"/>
              <a:t>Paid/owned/earned</a:t>
            </a:r>
            <a:r>
              <a:rPr lang="en-GB" dirty="0" smtClean="0"/>
              <a:t>.</a:t>
            </a:r>
            <a:r>
              <a:rPr lang="en-GB" baseline="0" dirty="0" smtClean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641280-5A75-440D-BB69-96455715BB06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6.pd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31" descr="new pg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4CF2E0-CCC4-4E1E-9902-C3C36AB3FDA4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95690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5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3892" y="3026"/>
            <a:ext cx="9144000" cy="68549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4145" y="2728735"/>
            <a:ext cx="655900" cy="1520562"/>
          </a:xfrm>
          <a:prstGeom prst="rect">
            <a:avLst/>
          </a:prstGeom>
          <a:noFill/>
        </p:spPr>
        <p:txBody>
          <a:bodyPr wrap="square" lIns="58055" tIns="29028" rIns="58055" bIns="29028" rtlCol="0">
            <a:spAutoFit/>
          </a:bodyPr>
          <a:lstStyle/>
          <a:p>
            <a:r>
              <a:rPr lang="en-US" sz="9500" baseline="30000" dirty="0" smtClean="0">
                <a:solidFill>
                  <a:srgbClr val="F58026"/>
                </a:solidFill>
                <a:latin typeface="Rockwell"/>
                <a:cs typeface="Rockwell"/>
              </a:rPr>
              <a:t>»</a:t>
            </a:r>
            <a:endParaRPr lang="en-US" sz="9500" dirty="0">
              <a:solidFill>
                <a:srgbClr val="F58026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232961" y="3004501"/>
            <a:ext cx="7772400" cy="74017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03213" y="298450"/>
            <a:ext cx="8547100" cy="5105400"/>
          </a:xfrm>
          <a:prstGeom prst="roundRect">
            <a:avLst>
              <a:gd name="adj" fmla="val 5117"/>
            </a:avLst>
          </a:prstGeom>
          <a:solidFill>
            <a:srgbClr val="7BBF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BC9"/>
              </a:solidFill>
            </a:endParaRPr>
          </a:p>
        </p:txBody>
      </p:sp>
      <p:pic>
        <p:nvPicPr>
          <p:cNvPr id="5" name="Picture 10" descr="ip_outline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263" y="1682750"/>
            <a:ext cx="28638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orangeArrows.ps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8175" y="1684338"/>
            <a:ext cx="2984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2" descr="iProspect LOGOwDesc.2clr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5697538"/>
            <a:ext cx="206851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3" descr="ip_outline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263" y="1682750"/>
            <a:ext cx="28638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 descr="orangeArrows.ps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8175" y="1671638"/>
            <a:ext cx="29845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5" descr="iProspect LOGOwDesc.2clr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5697538"/>
            <a:ext cx="206851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808005" y="3041294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 AGENDA IMAGE.jpg"/>
          <p:cNvPicPr>
            <a:picLocks noChangeAspect="1"/>
          </p:cNvPicPr>
          <p:nvPr userDrawn="1"/>
        </p:nvPicPr>
        <p:blipFill>
          <a:blip r:embed="rId2"/>
          <a:srcRect l="11667" t="4520" b="4657"/>
          <a:stretch>
            <a:fillRect/>
          </a:stretch>
        </p:blipFill>
        <p:spPr>
          <a:xfrm>
            <a:off x="4936356" y="957944"/>
            <a:ext cx="4207644" cy="432310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57200" y="957944"/>
            <a:ext cx="4319681" cy="516822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dirty="0" smtClean="0"/>
              <a:t>AGENDA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4776952"/>
            <a:ext cx="7772400" cy="756745"/>
          </a:xfrm>
        </p:spPr>
        <p:txBody>
          <a:bodyPr/>
          <a:lstStyle>
            <a:lvl1pPr marL="360000"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5580995"/>
            <a:ext cx="6400800" cy="593834"/>
          </a:xfrm>
        </p:spPr>
        <p:txBody>
          <a:bodyPr/>
          <a:lstStyle>
            <a:lvl1pPr marL="36000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7944"/>
            <a:ext cx="8229600" cy="516822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28914"/>
            <a:ext cx="4038600" cy="5197249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28914"/>
            <a:ext cx="4038600" cy="5197249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3440" y="297960"/>
            <a:ext cx="8547100" cy="5105400"/>
          </a:xfrm>
          <a:prstGeom prst="roundRect">
            <a:avLst>
              <a:gd name="adj" fmla="val 5117"/>
            </a:avLst>
          </a:prstGeom>
          <a:solidFill>
            <a:srgbClr val="7BBF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BC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8006" y="1563426"/>
            <a:ext cx="3650194" cy="1470025"/>
          </a:xfrm>
        </p:spPr>
        <p:txBody>
          <a:bodyPr tIns="0" anchor="t" anchorCtr="0">
            <a:noAutofit/>
          </a:bodyPr>
          <a:lstStyle>
            <a:lvl1pPr algn="l">
              <a:defRPr sz="3000" cap="all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8007" y="3041295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pic>
        <p:nvPicPr>
          <p:cNvPr id="16" name="Picture 15" descr="ip_outline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210707" y="1682845"/>
            <a:ext cx="2864695" cy="2562415"/>
          </a:xfrm>
          <a:prstGeom prst="rect">
            <a:avLst/>
          </a:prstGeom>
        </p:spPr>
      </p:pic>
      <p:pic>
        <p:nvPicPr>
          <p:cNvPr id="18" name="Picture 17" descr="orangeArrows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448163" y="1683704"/>
            <a:ext cx="299109" cy="299109"/>
          </a:xfrm>
          <a:prstGeom prst="rect">
            <a:avLst/>
          </a:prstGeom>
        </p:spPr>
      </p:pic>
      <p:pic>
        <p:nvPicPr>
          <p:cNvPr id="7" name="Picture 6" descr="iProspect LOGOwDesc.2clr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781800" y="5698111"/>
            <a:ext cx="2068740" cy="713549"/>
          </a:xfrm>
          <a:prstGeom prst="rect">
            <a:avLst/>
          </a:prstGeom>
        </p:spPr>
      </p:pic>
      <p:pic>
        <p:nvPicPr>
          <p:cNvPr id="10" name="Picture 9" descr="ip_outline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210707" y="1682845"/>
            <a:ext cx="2864695" cy="2562415"/>
          </a:xfrm>
          <a:prstGeom prst="rect">
            <a:avLst/>
          </a:prstGeom>
        </p:spPr>
      </p:pic>
      <p:pic>
        <p:nvPicPr>
          <p:cNvPr id="11" name="Picture 10" descr="orangeArrows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448163" y="1672160"/>
            <a:ext cx="299109" cy="299109"/>
          </a:xfrm>
          <a:prstGeom prst="rect">
            <a:avLst/>
          </a:prstGeom>
        </p:spPr>
      </p:pic>
      <p:pic>
        <p:nvPicPr>
          <p:cNvPr id="12" name="Picture 11" descr="iProspect LOGOwDesc.2cl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781800" y="5698111"/>
            <a:ext cx="2068740" cy="7135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4252751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2999" y="2619832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0" i="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ip_transitio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50105" y="2621639"/>
            <a:ext cx="586823" cy="524231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0" name="Picture 9" descr="ip_transition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550105" y="2621639"/>
            <a:ext cx="586823" cy="524231"/>
          </a:xfrm>
          <a:prstGeom prst="rect">
            <a:avLst/>
          </a:prstGeom>
        </p:spPr>
      </p:pic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20022799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pic>
        <p:nvPicPr>
          <p:cNvPr id="3" name="Picture 2" descr="greenArrows_outline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819474" y="2710542"/>
            <a:ext cx="316773" cy="316773"/>
          </a:xfrm>
          <a:prstGeom prst="rect">
            <a:avLst/>
          </a:prstGeom>
        </p:spPr>
      </p:pic>
      <p:pic>
        <p:nvPicPr>
          <p:cNvPr id="20" name="Picture 19" descr="greenArrows_outline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819474" y="2692400"/>
            <a:ext cx="316773" cy="316773"/>
          </a:xfrm>
          <a:prstGeom prst="rect">
            <a:avLst/>
          </a:prstGeom>
        </p:spPr>
      </p:pic>
      <p:sp>
        <p:nvSpPr>
          <p:cNvPr id="21" name="Rounded Rectangle 20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0" name="Picture 9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42999" y="2619832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0" i="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1642299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p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pic>
        <p:nvPicPr>
          <p:cNvPr id="21" name="Picture 20" descr="green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819472" y="2695737"/>
            <a:ext cx="313434" cy="313435"/>
          </a:xfrm>
          <a:prstGeom prst="rect">
            <a:avLst/>
          </a:prstGeom>
        </p:spPr>
      </p:pic>
      <p:sp>
        <p:nvSpPr>
          <p:cNvPr id="22" name="Rounded Rectangle 21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8" name="Picture 7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42999" y="2619832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0" i="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36480919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5073"/>
            <a:ext cx="8229600" cy="5101092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4" name="Rounded Rectangle 23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40465451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&amp;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5073"/>
            <a:ext cx="8229600" cy="5101092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737A7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4" name="Rounded Rectangle 23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2" name="Picture 11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87261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ntro slide.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9787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728663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13258318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6509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592599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36875914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6509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592599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39444066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9787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366" y="6435246"/>
            <a:ext cx="5673441" cy="365125"/>
          </a:xfrm>
        </p:spPr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728663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29733975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– Double Title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pic>
        <p:nvPicPr>
          <p:cNvPr id="24" name="Picture 23" descr="orangeArrows.p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DE6E28"/>
                </a:solidFill>
              </a:rPr>
              <a:t>      </a:t>
            </a:r>
            <a:endParaRPr lang="en-US" sz="1800" dirty="0">
              <a:solidFill>
                <a:srgbClr val="DE6E28"/>
              </a:solidFill>
            </a:endParaRPr>
          </a:p>
        </p:txBody>
      </p:sp>
      <p:pic>
        <p:nvPicPr>
          <p:cNvPr id="19" name="Picture 18" descr="ip_footer.psd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786210" y="6526823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Corbe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503F095-C01E-9444-B892-657AC29F0A0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36875914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7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 userDrawn="1"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ntro slide.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0">
            <a:noFill/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9" descr="orangeArrows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303213" y="1001713"/>
            <a:ext cx="8547100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ip_footer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4" descr="ip_footer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11" descr="orangeArrows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ip_footer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11" descr="greenArrows_outline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150" y="2692400"/>
            <a:ext cx="3175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ip_footer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12/11/2012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1" name="Picture 5" descr="intro slide.1.jpg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pitchFamily="-123" charset="-128"/>
          <a:cs typeface="ヒラギノ角ゴ Pro W3" pitchFamily="-123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ヒラギノ角ゴ Pro W3" pitchFamily="-123" charset="-128"/>
          <a:cs typeface="ヒラギノ角ゴ Pro W3" pitchFamily="-123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3213" y="728663"/>
            <a:ext cx="8547100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2" descr="orangeArrows.psd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ip_footer.ps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366" y="6425620"/>
            <a:ext cx="5673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venir LT Std 55 Roman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40314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T Std 55 Roman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LT Std 55 Roman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LT Std 55 Roman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LT Std 55 Roman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LT Std 55 Roman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LT Std 55 Roman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adage.com/article/the-viral-video-chart/jameson-taps-kevin-spacey-cracks-viral-chart/235348/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340768"/>
            <a:ext cx="2136980" cy="766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860032" y="4149080"/>
            <a:ext cx="21597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cap="all" spc="-150" dirty="0" smtClean="0">
                <a:solidFill>
                  <a:schemeClr val="bg1"/>
                </a:solidFill>
                <a:latin typeface="Avenir LT Std 95 Black"/>
                <a:cs typeface="Avenir LT Std 95 Black"/>
              </a:rPr>
              <a:t>First shot:</a:t>
            </a:r>
            <a:endParaRPr lang="en-US" sz="2800" cap="all" spc="-150" dirty="0">
              <a:solidFill>
                <a:schemeClr val="bg1"/>
              </a:solidFill>
              <a:latin typeface="Avenir LT Std 95 Black"/>
              <a:cs typeface="Avenir LT Std 95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pc="-150" dirty="0" smtClean="0">
                <a:solidFill>
                  <a:schemeClr val="bg1">
                    <a:lumMod val="65000"/>
                  </a:schemeClr>
                </a:solidFill>
                <a:latin typeface="Avenir LT Std 95 Black"/>
                <a:ea typeface="+mn-ea"/>
                <a:cs typeface="Avenir LT Std 95 Black"/>
              </a:rPr>
              <a:t>Background/Brief</a:t>
            </a:r>
            <a:endParaRPr lang="en-GB" spc="-150" dirty="0">
              <a:solidFill>
                <a:schemeClr val="bg1">
                  <a:lumMod val="65000"/>
                </a:schemeClr>
              </a:solidFill>
              <a:latin typeface="Avenir LT Std 95 Black"/>
              <a:ea typeface="+mn-ea"/>
              <a:cs typeface="Avenir LT Std 95 Blac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9095" y="3881106"/>
            <a:ext cx="2816761" cy="221218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9095" y="1986094"/>
            <a:ext cx="2816761" cy="18029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1988840"/>
            <a:ext cx="26576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35000"/>
              <a:defRPr/>
            </a:pPr>
            <a:r>
              <a:rPr lang="en-GB" sz="1400" u="sng" cap="all" spc="-150" dirty="0" smtClean="0">
                <a:latin typeface="Avenir LT Std 95 Black"/>
                <a:cs typeface="Avenir LT Std 95 Black"/>
              </a:rPr>
              <a:t>The Concept: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35000"/>
              <a:buFontTx/>
              <a:buChar char="»"/>
              <a:defRPr/>
            </a:pPr>
            <a:r>
              <a:rPr lang="en-IE" sz="1400" dirty="0" smtClean="0">
                <a:solidFill>
                  <a:srgbClr val="FFFFFF"/>
                </a:solidFill>
                <a:latin typeface="Rockwell"/>
                <a:cs typeface="Rockwell"/>
              </a:rPr>
              <a:t> </a:t>
            </a:r>
            <a:r>
              <a:rPr lang="en-IE" sz="1400" cap="all" spc="-150" dirty="0" smtClean="0">
                <a:latin typeface="Avenir LT Std 95 Black"/>
                <a:cs typeface="Avenir LT Std 95 Black"/>
              </a:rPr>
              <a:t>Jameson’s competition offered </a:t>
            </a:r>
            <a:r>
              <a:rPr lang="en-US" sz="1400" cap="all" spc="-150" dirty="0" smtClean="0">
                <a:latin typeface="Avenir LT Std 95 Black"/>
                <a:cs typeface="Avenir LT Std 95 Black"/>
              </a:rPr>
              <a:t>consumers the chance to write and direct a 5 minute film starring Kevin Spacey based on ‘a legendary, humorous or very tall tale’</a:t>
            </a:r>
            <a:endParaRPr lang="en-GB" sz="1400" cap="all" spc="-150" dirty="0" smtClean="0">
              <a:latin typeface="Avenir LT Std 95 Black"/>
              <a:cs typeface="Avenir LT Std 95 Blac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7544" y="3989963"/>
            <a:ext cx="28083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35000"/>
              <a:defRPr/>
            </a:pPr>
            <a:r>
              <a:rPr lang="en-GB" sz="1400" cap="all" spc="-150" dirty="0" smtClean="0">
                <a:latin typeface="Avenir LT Std 95 Black"/>
                <a:cs typeface="Avenir LT Std 95 Black"/>
              </a:rPr>
              <a:t>The Objective: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35000"/>
              <a:buFontTx/>
              <a:buChar char="»"/>
              <a:defRPr/>
            </a:pPr>
            <a:r>
              <a:rPr lang="en-IE" sz="1400" cap="all" spc="-150" dirty="0" smtClean="0">
                <a:latin typeface="Avenir LT Std 95 Black"/>
                <a:cs typeface="Avenir LT Std 95 Black"/>
              </a:rPr>
              <a:t> </a:t>
            </a:r>
            <a:r>
              <a:rPr lang="en-US" sz="1400" cap="all" spc="-150" dirty="0" smtClean="0">
                <a:latin typeface="Avenir LT Std 95 Black"/>
                <a:cs typeface="Avenir LT Std 95 Black"/>
              </a:rPr>
              <a:t>Ensure maximum video views &amp; engagement achieved on YouTube.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35000"/>
              <a:buFontTx/>
              <a:buChar char="»"/>
              <a:defRPr/>
            </a:pPr>
            <a:r>
              <a:rPr lang="en-US" sz="1400" cap="all" spc="-150" dirty="0" smtClean="0">
                <a:latin typeface="Avenir LT Std 95 Black"/>
                <a:cs typeface="Avenir LT Std 95 Black"/>
              </a:rPr>
              <a:t>  Target Demographic : 25-34YO then wider film &amp; entertainment 18-30YO audience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35000"/>
              <a:buFontTx/>
              <a:buChar char="»"/>
              <a:defRPr/>
            </a:pPr>
            <a:r>
              <a:rPr lang="en-US" sz="1400" cap="all" spc="-150" dirty="0" smtClean="0">
                <a:latin typeface="Avenir LT Std 95 Black"/>
                <a:cs typeface="Avenir LT Std 95 Black"/>
              </a:rPr>
              <a:t> Budget: $500,000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9095" y="1049870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3692" y="1092205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02160" y="1228690"/>
            <a:ext cx="5214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sz="2000" cap="all" spc="-150" dirty="0" smtClean="0">
                <a:solidFill>
                  <a:schemeClr val="bg1"/>
                </a:solidFill>
                <a:latin typeface="Avenir LT Std 95 Black"/>
                <a:cs typeface="Avenir LT Std 95 Black"/>
              </a:rPr>
              <a:t>Jameson First Shot True View Campaign</a:t>
            </a:r>
            <a:endParaRPr lang="en-US" sz="2000" cap="all" spc="-150" dirty="0">
              <a:solidFill>
                <a:schemeClr val="bg1"/>
              </a:solidFill>
              <a:latin typeface="Avenir LT Std 95 Black"/>
              <a:cs typeface="Avenir LT Std 95 Black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798592" y="1988840"/>
            <a:ext cx="4085776" cy="40324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224" y="1052736"/>
            <a:ext cx="2136980" cy="766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552" y="1124744"/>
            <a:ext cx="610141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0" descr="trueview_in-stre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12" y="2060848"/>
            <a:ext cx="1778000" cy="1841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Shape 178"/>
          <p:cNvSpPr>
            <a:spLocks noChangeArrowheads="1"/>
          </p:cNvSpPr>
          <p:nvPr/>
        </p:nvSpPr>
        <p:spPr bwMode="auto">
          <a:xfrm>
            <a:off x="3635672" y="3068960"/>
            <a:ext cx="2376488" cy="400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>
            <a:spAutoFit/>
          </a:bodyPr>
          <a:lstStyle/>
          <a:p>
            <a:pPr algn="ctr">
              <a:buSzPct val="25000"/>
            </a:pPr>
            <a:r>
              <a:rPr lang="en-US" sz="2000" cap="all" spc="-15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venir LT Std 95 Black"/>
                <a:cs typeface="Avenir LT Std 95 Black"/>
                <a:sym typeface="Arial" pitchFamily="34" charset="0"/>
              </a:rPr>
              <a:t>In</a:t>
            </a:r>
            <a:r>
              <a:rPr lang="en-GB" sz="2000" cap="all" spc="-150" dirty="0">
                <a:solidFill>
                  <a:schemeClr val="accent3">
                    <a:lumMod val="60000"/>
                    <a:lumOff val="40000"/>
                  </a:schemeClr>
                </a:solidFill>
                <a:latin typeface="Avenir LT Std 95 Black"/>
                <a:cs typeface="Avenir LT Std 95 Black"/>
                <a:sym typeface="Arial" pitchFamily="34" charset="0"/>
              </a:rPr>
              <a:t>-</a:t>
            </a:r>
            <a:r>
              <a:rPr lang="en-US" sz="2000" cap="all" spc="-15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venir LT Std 95 Black"/>
                <a:cs typeface="Avenir LT Std 95 Black"/>
                <a:sym typeface="Arial" pitchFamily="34" charset="0"/>
              </a:rPr>
              <a:t>Stream</a:t>
            </a:r>
            <a:endParaRPr lang="en-US" sz="2000" cap="all" spc="-150" dirty="0">
              <a:solidFill>
                <a:schemeClr val="accent3">
                  <a:lumMod val="60000"/>
                  <a:lumOff val="40000"/>
                </a:schemeClr>
              </a:solidFill>
              <a:latin typeface="Avenir LT Std 95 Black"/>
              <a:cs typeface="Avenir LT Std 95 Black"/>
              <a:sym typeface="Arial" pitchFamily="34" charset="0"/>
            </a:endParaRPr>
          </a:p>
        </p:txBody>
      </p:sp>
      <p:pic>
        <p:nvPicPr>
          <p:cNvPr id="32" name="Picture 31" descr="trueview_in-displa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52" y="2060848"/>
            <a:ext cx="1778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7" descr="trueview_in-searc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712" y="4077072"/>
            <a:ext cx="1778000" cy="1841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 descr="trueview_in-slat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352" y="4077072"/>
            <a:ext cx="1778000" cy="1841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Rounded Rectangle 32"/>
          <p:cNvSpPr/>
          <p:nvPr/>
        </p:nvSpPr>
        <p:spPr>
          <a:xfrm>
            <a:off x="5004048" y="3645024"/>
            <a:ext cx="1655762" cy="576263"/>
          </a:xfrm>
          <a:prstGeom prst="roundRect">
            <a:avLst/>
          </a:prstGeom>
          <a:solidFill>
            <a:srgbClr val="65B034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35000"/>
              <a:buFontTx/>
              <a:buNone/>
              <a:tabLst/>
              <a:defRPr/>
            </a:pPr>
            <a:r>
              <a:rPr kumimoji="0" lang="en-GB" sz="1400" b="0" i="0" u="sng" strike="noStrike" kern="0" cap="all" spc="-15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venir LT Std 95 Black"/>
                <a:ea typeface="+mn-ea"/>
                <a:cs typeface="Avenir LT Std 95 Black"/>
              </a:rPr>
              <a:t>The Media:</a:t>
            </a:r>
          </a:p>
        </p:txBody>
      </p:sp>
      <p:sp>
        <p:nvSpPr>
          <p:cNvPr id="40" name="Shape 178"/>
          <p:cNvSpPr>
            <a:spLocks noChangeArrowheads="1"/>
          </p:cNvSpPr>
          <p:nvPr/>
        </p:nvSpPr>
        <p:spPr bwMode="auto">
          <a:xfrm>
            <a:off x="5292080" y="5209496"/>
            <a:ext cx="2376488" cy="400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>
            <a:spAutoFit/>
          </a:bodyPr>
          <a:lstStyle/>
          <a:p>
            <a:pPr algn="ctr">
              <a:buSzPct val="25000"/>
            </a:pPr>
            <a:r>
              <a:rPr lang="en-US" sz="2000" cap="all" spc="-15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venir LT Std 95 Black"/>
                <a:cs typeface="Avenir LT Std 95 Black"/>
                <a:sym typeface="Arial" pitchFamily="34" charset="0"/>
              </a:rPr>
              <a:t>In</a:t>
            </a:r>
            <a:r>
              <a:rPr lang="en-GB" sz="2000" cap="all" spc="-15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venir LT Std 95 Black"/>
                <a:cs typeface="Avenir LT Std 95 Black"/>
                <a:sym typeface="Arial" pitchFamily="34" charset="0"/>
              </a:rPr>
              <a:t>-Slate</a:t>
            </a:r>
            <a:endParaRPr lang="en-US" sz="2000" cap="all" spc="-150" dirty="0" smtClean="0">
              <a:solidFill>
                <a:schemeClr val="accent3">
                  <a:lumMod val="60000"/>
                  <a:lumOff val="40000"/>
                </a:schemeClr>
              </a:solidFill>
              <a:latin typeface="Avenir LT Std 95 Black"/>
              <a:cs typeface="Avenir LT Std 95 Black"/>
              <a:sym typeface="Arial" pitchFamily="34" charset="0"/>
            </a:endParaRPr>
          </a:p>
        </p:txBody>
      </p:sp>
      <p:sp>
        <p:nvSpPr>
          <p:cNvPr id="36" name="Shape 176"/>
          <p:cNvSpPr>
            <a:spLocks noChangeArrowheads="1"/>
          </p:cNvSpPr>
          <p:nvPr/>
        </p:nvSpPr>
        <p:spPr bwMode="auto">
          <a:xfrm>
            <a:off x="3806080" y="5183654"/>
            <a:ext cx="1701800" cy="400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>
            <a:spAutoFit/>
          </a:bodyPr>
          <a:lstStyle/>
          <a:p>
            <a:pPr algn="ctr">
              <a:buSzPct val="25000"/>
            </a:pPr>
            <a:r>
              <a:rPr lang="en-US" sz="2000" cap="all" spc="-15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venir LT Std 95 Black"/>
                <a:cs typeface="Avenir LT Std 95 Black"/>
                <a:sym typeface="Arial" pitchFamily="34" charset="0"/>
              </a:rPr>
              <a:t>In</a:t>
            </a:r>
            <a:r>
              <a:rPr lang="en-GB" sz="2000" cap="all" spc="-15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venir LT Std 95 Black"/>
                <a:cs typeface="Avenir LT Std 95 Black"/>
                <a:sym typeface="Arial" pitchFamily="34" charset="0"/>
              </a:rPr>
              <a:t>-</a:t>
            </a:r>
            <a:r>
              <a:rPr lang="en-US" sz="2000" cap="all" spc="-15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venir LT Std 95 Black"/>
                <a:cs typeface="Avenir LT Std 95 Black"/>
                <a:sym typeface="Arial" pitchFamily="34" charset="0"/>
              </a:rPr>
              <a:t>Search</a:t>
            </a:r>
          </a:p>
        </p:txBody>
      </p:sp>
      <p:sp>
        <p:nvSpPr>
          <p:cNvPr id="35" name="Shape 177"/>
          <p:cNvSpPr>
            <a:spLocks noChangeArrowheads="1"/>
          </p:cNvSpPr>
          <p:nvPr/>
        </p:nvSpPr>
        <p:spPr bwMode="auto">
          <a:xfrm>
            <a:off x="5796136" y="3100939"/>
            <a:ext cx="1749425" cy="400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>
            <a:spAutoFit/>
          </a:bodyPr>
          <a:lstStyle/>
          <a:p>
            <a:pPr algn="ctr">
              <a:buSzPct val="25000"/>
            </a:pPr>
            <a:r>
              <a:rPr lang="en-US" sz="2000" cap="all" spc="-15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venir LT Std 95 Black"/>
                <a:cs typeface="Avenir LT Std 95 Black"/>
                <a:sym typeface="Arial" pitchFamily="34" charset="0"/>
              </a:rPr>
              <a:t>In</a:t>
            </a:r>
            <a:r>
              <a:rPr lang="en-GB" sz="2000" cap="all" spc="-15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venir LT Std 95 Black"/>
                <a:cs typeface="Avenir LT Std 95 Black"/>
                <a:sym typeface="Arial" pitchFamily="34" charset="0"/>
              </a:rPr>
              <a:t>-</a:t>
            </a:r>
            <a:r>
              <a:rPr lang="en-US" sz="2000" cap="all" spc="-15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Avenir LT Std 95 Black"/>
                <a:cs typeface="Avenir LT Std 95 Black"/>
                <a:sym typeface="Arial" pitchFamily="34" charset="0"/>
              </a:rPr>
              <a:t>Display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51520" y="6156012"/>
            <a:ext cx="87129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b="0" i="0" dirty="0">
              <a:latin typeface="Avenir LT Std 55 Roman"/>
              <a:cs typeface="Avenir LT Std 55 Roman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300414"/>
            <a:ext cx="9144000" cy="440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028384" y="3721375"/>
            <a:ext cx="864915" cy="427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0" y="1616149"/>
            <a:ext cx="9144000" cy="4549155"/>
          </a:xfrm>
          <a:prstGeom prst="roundRect">
            <a:avLst/>
          </a:prstGeom>
          <a:solidFill>
            <a:schemeClr val="bg1">
              <a:lumMod val="85000"/>
              <a:alpha val="7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dirty="0">
              <a:solidFill>
                <a:srgbClr val="F58026"/>
              </a:solidFill>
              <a:latin typeface="Avenir LT Std 95 Black"/>
              <a:cs typeface="Avenir LT Std 95 Blac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pc="-150" dirty="0" smtClean="0">
                <a:solidFill>
                  <a:schemeClr val="bg1">
                    <a:lumMod val="65000"/>
                  </a:schemeClr>
                </a:solidFill>
                <a:latin typeface="Avenir LT Std 95 Black"/>
                <a:cs typeface="Avenir LT Std 95 Black"/>
              </a:rPr>
              <a:t>Strategy</a:t>
            </a:r>
            <a:endParaRPr lang="en-GB" spc="-150" dirty="0">
              <a:solidFill>
                <a:schemeClr val="bg1">
                  <a:lumMod val="65000"/>
                </a:schemeClr>
              </a:solidFill>
              <a:latin typeface="Avenir LT Std 95 Black"/>
              <a:ea typeface="+mn-ea"/>
              <a:cs typeface="Avenir LT Std 95 Black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1520" y="6156012"/>
            <a:ext cx="87129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b="0" i="0" dirty="0">
              <a:latin typeface="Avenir LT Std 55 Roman"/>
              <a:cs typeface="Avenir LT Std 55 Roman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300414"/>
            <a:ext cx="9144000" cy="440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459095" y="785970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513692" y="893618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80070" y="992858"/>
            <a:ext cx="4115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cap="all" spc="-150" dirty="0" smtClean="0">
                <a:solidFill>
                  <a:schemeClr val="bg1"/>
                </a:solidFill>
                <a:latin typeface="Avenir LT Std 95 Black"/>
                <a:cs typeface="Avenir LT Std 95 Black"/>
              </a:rPr>
              <a:t>YOUTUBE TRUE-VIEW AD FORMATS</a:t>
            </a:r>
            <a:endParaRPr lang="en-US" sz="2000" cap="all" spc="-150" dirty="0">
              <a:solidFill>
                <a:schemeClr val="bg1"/>
              </a:solidFill>
              <a:latin typeface="Avenir LT Std 95 Black"/>
              <a:cs typeface="Avenir LT Std 95 Black"/>
            </a:endParaRPr>
          </a:p>
        </p:txBody>
      </p:sp>
      <p:pic>
        <p:nvPicPr>
          <p:cNvPr id="41" name="Picture 4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785970"/>
            <a:ext cx="2136980" cy="766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36980" y="1772816"/>
            <a:ext cx="3565029" cy="2177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1546" y="4653136"/>
            <a:ext cx="2712302" cy="1152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91880" y="4221088"/>
            <a:ext cx="4608512" cy="1784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Picture 9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3862" y="978157"/>
            <a:ext cx="579495" cy="4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11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61610" y="2983294"/>
            <a:ext cx="737152" cy="589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12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2132856"/>
            <a:ext cx="756730" cy="650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7" name="Group 44"/>
          <p:cNvGrpSpPr/>
          <p:nvPr/>
        </p:nvGrpSpPr>
        <p:grpSpPr bwMode="gray">
          <a:xfrm>
            <a:off x="539552" y="2303538"/>
            <a:ext cx="333374" cy="333374"/>
            <a:chOff x="371475" y="2076450"/>
            <a:chExt cx="428625" cy="428625"/>
          </a:xfrm>
          <a:effectLst/>
        </p:grpSpPr>
        <p:sp>
          <p:nvSpPr>
            <p:cNvPr id="58" name="Oval 57"/>
            <p:cNvSpPr/>
            <p:nvPr/>
          </p:nvSpPr>
          <p:spPr bwMode="gray">
            <a:xfrm>
              <a:off x="371475" y="2076450"/>
              <a:ext cx="428625" cy="428625"/>
            </a:xfrm>
            <a:prstGeom prst="ellipse">
              <a:avLst/>
            </a:prstGeom>
            <a:gradFill flip="none" rotWithShape="1">
              <a:gsLst>
                <a:gs pos="0">
                  <a:srgbClr val="B40900"/>
                </a:gs>
                <a:gs pos="100000">
                  <a:srgbClr val="FF1E1E"/>
                </a:gs>
              </a:gsLst>
              <a:lin ang="162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lowchart: Extract 58"/>
            <p:cNvSpPr/>
            <p:nvPr/>
          </p:nvSpPr>
          <p:spPr bwMode="gray">
            <a:xfrm rot="5400000">
              <a:off x="515396" y="2235672"/>
              <a:ext cx="200024" cy="110013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9" name="Group 44"/>
          <p:cNvGrpSpPr/>
          <p:nvPr/>
        </p:nvGrpSpPr>
        <p:grpSpPr bwMode="gray">
          <a:xfrm>
            <a:off x="539552" y="3023618"/>
            <a:ext cx="333374" cy="333374"/>
            <a:chOff x="371475" y="2076450"/>
            <a:chExt cx="428625" cy="428625"/>
          </a:xfrm>
          <a:effectLst/>
        </p:grpSpPr>
        <p:sp>
          <p:nvSpPr>
            <p:cNvPr id="90" name="Oval 89"/>
            <p:cNvSpPr/>
            <p:nvPr/>
          </p:nvSpPr>
          <p:spPr bwMode="gray">
            <a:xfrm>
              <a:off x="371475" y="2076450"/>
              <a:ext cx="428625" cy="428625"/>
            </a:xfrm>
            <a:prstGeom prst="ellipse">
              <a:avLst/>
            </a:prstGeom>
            <a:gradFill flip="none" rotWithShape="1">
              <a:gsLst>
                <a:gs pos="0">
                  <a:srgbClr val="B40900"/>
                </a:gs>
                <a:gs pos="100000">
                  <a:srgbClr val="FF1E1E"/>
                </a:gs>
              </a:gsLst>
              <a:lin ang="162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Flowchart: Extract 90"/>
            <p:cNvSpPr/>
            <p:nvPr/>
          </p:nvSpPr>
          <p:spPr bwMode="gray">
            <a:xfrm rot="5400000">
              <a:off x="515396" y="2235672"/>
              <a:ext cx="200024" cy="110013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2" name="Group 44"/>
          <p:cNvGrpSpPr/>
          <p:nvPr/>
        </p:nvGrpSpPr>
        <p:grpSpPr bwMode="gray">
          <a:xfrm>
            <a:off x="539552" y="3717032"/>
            <a:ext cx="333374" cy="333374"/>
            <a:chOff x="371475" y="2076450"/>
            <a:chExt cx="428625" cy="428625"/>
          </a:xfrm>
          <a:effectLst/>
        </p:grpSpPr>
        <p:sp>
          <p:nvSpPr>
            <p:cNvPr id="93" name="Oval 92"/>
            <p:cNvSpPr/>
            <p:nvPr/>
          </p:nvSpPr>
          <p:spPr bwMode="gray">
            <a:xfrm>
              <a:off x="371475" y="2076450"/>
              <a:ext cx="428625" cy="428625"/>
            </a:xfrm>
            <a:prstGeom prst="ellipse">
              <a:avLst/>
            </a:prstGeom>
            <a:gradFill flip="none" rotWithShape="1">
              <a:gsLst>
                <a:gs pos="0">
                  <a:srgbClr val="B40900"/>
                </a:gs>
                <a:gs pos="100000">
                  <a:srgbClr val="FF1E1E"/>
                </a:gs>
              </a:gsLst>
              <a:lin ang="16200000" scaled="1"/>
              <a:tileRect/>
            </a:gra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Flowchart: Extract 93"/>
            <p:cNvSpPr/>
            <p:nvPr/>
          </p:nvSpPr>
          <p:spPr bwMode="gray">
            <a:xfrm rot="5400000">
              <a:off x="515396" y="2235672"/>
              <a:ext cx="200024" cy="110013"/>
            </a:xfrm>
            <a:prstGeom prst="flowChartExtra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74" name="Picture 2" descr="http://www.casinoonline.co.uk/images/blog/film-reel.jpg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3608" y="3573016"/>
            <a:ext cx="955204" cy="764163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4223315" y="3244334"/>
            <a:ext cx="697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Topic</a:t>
            </a:r>
            <a:endParaRPr lang="en-GB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1700808"/>
            <a:ext cx="1570484" cy="366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95736" y="3068960"/>
            <a:ext cx="1263914" cy="337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35697" y="2303904"/>
            <a:ext cx="1988443" cy="349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11760" y="3861048"/>
            <a:ext cx="746624" cy="337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79310" y="1982132"/>
            <a:ext cx="625138" cy="366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86322" y="2659385"/>
            <a:ext cx="518126" cy="337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34177" y="3186395"/>
            <a:ext cx="1421219" cy="33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pc="-150" dirty="0" smtClean="0">
                <a:solidFill>
                  <a:schemeClr val="bg1">
                    <a:lumMod val="65000"/>
                  </a:schemeClr>
                </a:solidFill>
                <a:latin typeface="Avenir LT Std 95 Black"/>
                <a:cs typeface="Avenir LT Std 95 Black"/>
              </a:rPr>
              <a:t>results</a:t>
            </a:r>
            <a:endParaRPr lang="en-GB" spc="-150" dirty="0">
              <a:solidFill>
                <a:schemeClr val="bg1">
                  <a:lumMod val="65000"/>
                </a:schemeClr>
              </a:solidFill>
              <a:latin typeface="Avenir LT Std 95 Black"/>
              <a:ea typeface="+mn-ea"/>
              <a:cs typeface="Avenir LT Std 95 Black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1520" y="6156012"/>
            <a:ext cx="87129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b="0" i="0" dirty="0">
              <a:latin typeface="Avenir LT Std 55 Roman"/>
              <a:cs typeface="Avenir LT Std 55 Roman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300414"/>
            <a:ext cx="9144000" cy="440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31"/>
          <p:cNvSpPr/>
          <p:nvPr/>
        </p:nvSpPr>
        <p:spPr>
          <a:xfrm>
            <a:off x="459095" y="3665083"/>
            <a:ext cx="2816761" cy="185214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59095" y="1770071"/>
            <a:ext cx="2816761" cy="18029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cap="all" spc="-150" dirty="0" smtClean="0">
                <a:solidFill>
                  <a:schemeClr val="tx1"/>
                </a:solidFill>
                <a:latin typeface="Avenir LT Std 95 Black"/>
                <a:cs typeface="Avenir LT Std 95 Black"/>
              </a:rPr>
              <a:t>.</a:t>
            </a:r>
            <a:endParaRPr lang="en-US" sz="1300" dirty="0"/>
          </a:p>
        </p:txBody>
      </p:sp>
      <p:sp>
        <p:nvSpPr>
          <p:cNvPr id="34" name="TextBox 33"/>
          <p:cNvSpPr txBox="1"/>
          <p:nvPr/>
        </p:nvSpPr>
        <p:spPr>
          <a:xfrm>
            <a:off x="995143" y="1786969"/>
            <a:ext cx="22256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7544" y="3772779"/>
            <a:ext cx="280831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35000"/>
              <a:defRPr/>
            </a:pPr>
            <a:r>
              <a:rPr lang="en-GB" sz="1400" cap="all" spc="-150" dirty="0" smtClean="0">
                <a:latin typeface="Avenir LT Std 95 Black"/>
                <a:cs typeface="Avenir LT Std 95 Black"/>
              </a:rPr>
              <a:t>The Achievement: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35000"/>
              <a:buFontTx/>
              <a:buChar char="»"/>
              <a:defRPr/>
            </a:pPr>
            <a:r>
              <a:rPr lang="en-IE" sz="1400" cap="all" spc="-150" dirty="0" smtClean="0">
                <a:latin typeface="Avenir LT Std 95 Black"/>
                <a:cs typeface="Avenir LT Std 95 Black"/>
              </a:rPr>
              <a:t> </a:t>
            </a:r>
            <a:r>
              <a:rPr lang="en-GB" sz="1400" cap="all" spc="-150" dirty="0" smtClean="0">
                <a:latin typeface="Avenir LT Std 95 Black"/>
                <a:cs typeface="Avenir LT Std 95 Black"/>
              </a:rPr>
              <a:t>iProspect broke into the “Top 10 Viral Video Chart”.</a:t>
            </a:r>
          </a:p>
          <a:p>
            <a:pPr algn="ctr">
              <a:buClr>
                <a:srgbClr val="FFC000"/>
              </a:buClr>
              <a:buSzPct val="135000"/>
              <a:buFontTx/>
              <a:buChar char="»"/>
              <a:defRPr/>
            </a:pPr>
            <a:r>
              <a:rPr lang="en-GB" sz="1400" cap="all" spc="-150" dirty="0" smtClean="0">
                <a:latin typeface="Avenir LT Std 95 Black"/>
                <a:cs typeface="Avenir LT Std 95 Black"/>
              </a:rPr>
              <a:t>This campaign’s success acted as a showcase for </a:t>
            </a:r>
            <a:r>
              <a:rPr lang="en-GB" sz="1400" cap="all" spc="-150" dirty="0" err="1" smtClean="0">
                <a:latin typeface="Avenir LT Std 95 Black"/>
                <a:cs typeface="Avenir LT Std 95 Black"/>
              </a:rPr>
              <a:t>TrueView</a:t>
            </a:r>
            <a:r>
              <a:rPr lang="en-GB" sz="1400" cap="all" spc="-150" dirty="0" smtClean="0">
                <a:latin typeface="Avenir LT Std 95 Black"/>
                <a:cs typeface="Avenir LT Std 95 Black"/>
              </a:rPr>
              <a:t> activity for Jameson’s to want to repeat it.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59095" y="833847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13692" y="876182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61353" y="1012667"/>
            <a:ext cx="1626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cap="all" spc="-150" dirty="0" smtClean="0">
                <a:solidFill>
                  <a:schemeClr val="bg1"/>
                </a:solidFill>
                <a:latin typeface="Avenir LT Std 95 Black"/>
                <a:cs typeface="Avenir LT Std 95 Black"/>
              </a:rPr>
              <a:t>VIRAL TOP 10</a:t>
            </a:r>
            <a:endParaRPr lang="en-US" sz="2000" cap="all" spc="-150" dirty="0">
              <a:solidFill>
                <a:schemeClr val="bg1"/>
              </a:solidFill>
              <a:latin typeface="Avenir LT Std 95 Black"/>
              <a:cs typeface="Avenir LT Std 95 Black"/>
            </a:endParaRPr>
          </a:p>
        </p:txBody>
      </p:sp>
      <p:pic>
        <p:nvPicPr>
          <p:cNvPr id="66" name="Picture 6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836713"/>
            <a:ext cx="2136980" cy="766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65618" y="2591347"/>
            <a:ext cx="5878382" cy="2637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Rounded Rectangle 67"/>
          <p:cNvSpPr/>
          <p:nvPr/>
        </p:nvSpPr>
        <p:spPr>
          <a:xfrm>
            <a:off x="3275857" y="3284984"/>
            <a:ext cx="5832647" cy="719137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80112" y="3429001"/>
            <a:ext cx="504056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30438" y="1916833"/>
            <a:ext cx="5506058" cy="636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39552" y="908721"/>
            <a:ext cx="610141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2">
            <a:hlinkClick r:id="rId8"/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419872" y="1643404"/>
            <a:ext cx="1944216" cy="489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" name="TextBox 72"/>
          <p:cNvSpPr txBox="1"/>
          <p:nvPr/>
        </p:nvSpPr>
        <p:spPr>
          <a:xfrm>
            <a:off x="539552" y="1900571"/>
            <a:ext cx="26642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35000"/>
              <a:defRPr/>
            </a:pPr>
            <a:r>
              <a:rPr lang="en-GB" sz="1400" u="sng" cap="all" spc="-150" dirty="0" smtClean="0">
                <a:latin typeface="Avenir LT Std 95 Black"/>
                <a:cs typeface="Avenir LT Std 95 Black"/>
              </a:rPr>
              <a:t>The RESULTS: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35000"/>
              <a:buFontTx/>
              <a:buChar char="»"/>
              <a:defRPr/>
            </a:pPr>
            <a:r>
              <a:rPr lang="en-IE" sz="1200" cap="all" spc="-150" dirty="0" smtClean="0">
                <a:latin typeface="Avenir LT Std 95 Black"/>
                <a:cs typeface="Avenir LT Std 95 Black"/>
              </a:rPr>
              <a:t> </a:t>
            </a:r>
            <a:r>
              <a:rPr lang="en-GB" sz="1400" cap="all" spc="-150" dirty="0" smtClean="0">
                <a:latin typeface="Avenir LT Std 95 Black"/>
                <a:cs typeface="Avenir LT Std 95 Black"/>
              </a:rPr>
              <a:t>this campaign generated 72% of views across all their videos and is responsible for 69% of all subscribers currently subscribed to the channel .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0"/>
          <a:srcRect l="6581" r="14445"/>
          <a:stretch>
            <a:fillRect/>
          </a:stretch>
        </p:blipFill>
        <p:spPr>
          <a:xfrm>
            <a:off x="8244408" y="5709405"/>
            <a:ext cx="720080" cy="455899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690686" y="6416681"/>
            <a:ext cx="7704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GB" sz="1400" dirty="0" smtClean="0">
                <a:solidFill>
                  <a:schemeClr val="bg1">
                    <a:lumMod val="65000"/>
                  </a:schemeClr>
                </a:solidFill>
                <a:hlinkClick r:id="rId8"/>
              </a:rPr>
              <a:t>http://adage.com/article/the-viral-video-chart/jameson-taps-kevin-spacey-cracks-viral-chart/235348/</a:t>
            </a:r>
            <a:endParaRPr lang="en-GB" sz="14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67544" y="5733256"/>
            <a:ext cx="3600400" cy="432048"/>
          </a:xfrm>
          <a:prstGeom prst="roundRect">
            <a:avLst/>
          </a:prstGeom>
          <a:solidFill>
            <a:schemeClr val="bg1">
              <a:lumMod val="85000"/>
              <a:alpha val="7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>
                <a:solidFill>
                  <a:srgbClr val="F58026"/>
                </a:solidFill>
                <a:latin typeface="Avenir LT Std 95 Black"/>
                <a:cs typeface="Avenir LT Std 95 Black"/>
              </a:rPr>
              <a:t>2,996,381 PAID MEDIA VIEWS</a:t>
            </a:r>
            <a:endParaRPr lang="en-US" sz="1600" dirty="0">
              <a:solidFill>
                <a:srgbClr val="F58026"/>
              </a:solidFill>
              <a:latin typeface="Avenir LT Std 95 Black"/>
              <a:cs typeface="Avenir LT Std 95 Black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283968" y="5733256"/>
            <a:ext cx="3600400" cy="432048"/>
          </a:xfrm>
          <a:prstGeom prst="roundRect">
            <a:avLst/>
          </a:prstGeom>
          <a:solidFill>
            <a:schemeClr val="bg1">
              <a:lumMod val="85000"/>
              <a:alpha val="7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>
                <a:solidFill>
                  <a:srgbClr val="F58026"/>
                </a:solidFill>
                <a:latin typeface="Avenir LT Std 95 Black"/>
                <a:cs typeface="Avenir LT Std 95 Black"/>
              </a:rPr>
              <a:t>1MILLION+ EARNED VIEWS</a:t>
            </a:r>
            <a:endParaRPr lang="en-US" sz="1600" dirty="0">
              <a:solidFill>
                <a:srgbClr val="F58026"/>
              </a:solidFill>
              <a:latin typeface="Avenir LT Std 95 Black"/>
              <a:cs typeface="Avenir LT Std 95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pc="-150" dirty="0" smtClean="0">
                <a:solidFill>
                  <a:schemeClr val="bg1">
                    <a:lumMod val="65000"/>
                  </a:schemeClr>
                </a:solidFill>
                <a:latin typeface="Avenir LT Std 95 Black"/>
                <a:cs typeface="Avenir LT Std 95 Black"/>
              </a:rPr>
              <a:t>press</a:t>
            </a:r>
            <a:endParaRPr lang="en-GB" spc="-150" dirty="0">
              <a:solidFill>
                <a:schemeClr val="bg1">
                  <a:lumMod val="65000"/>
                </a:schemeClr>
              </a:solidFill>
              <a:latin typeface="Avenir LT Std 95 Black"/>
              <a:ea typeface="+mn-ea"/>
              <a:cs typeface="Avenir LT Std 95 Black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1520" y="6156012"/>
            <a:ext cx="87129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b="0" i="0" dirty="0">
              <a:latin typeface="Avenir LT Std 55 Roman"/>
              <a:cs typeface="Avenir LT Std 55 Roman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300414"/>
            <a:ext cx="9144000" cy="440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413" y="765175"/>
            <a:ext cx="4452937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9338" y="836613"/>
            <a:ext cx="3960812" cy="513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44208" y="4653136"/>
            <a:ext cx="431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ounded Rectangle 27"/>
          <p:cNvSpPr/>
          <p:nvPr/>
        </p:nvSpPr>
        <p:spPr>
          <a:xfrm>
            <a:off x="4787329" y="4652963"/>
            <a:ext cx="4177159" cy="43180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Prospect-Nov20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iprospect_110503">
  <a:themeElements>
    <a:clrScheme name="Custom 2">
      <a:dk1>
        <a:srgbClr val="455560"/>
      </a:dk1>
      <a:lt1>
        <a:srgbClr val="FFFFFF"/>
      </a:lt1>
      <a:dk2>
        <a:srgbClr val="8DC63F"/>
      </a:dk2>
      <a:lt2>
        <a:srgbClr val="8DC63F"/>
      </a:lt2>
      <a:accent1>
        <a:srgbClr val="F58026"/>
      </a:accent1>
      <a:accent2>
        <a:srgbClr val="1AA1D0"/>
      </a:accent2>
      <a:accent3>
        <a:srgbClr val="BB2618"/>
      </a:accent3>
      <a:accent4>
        <a:srgbClr val="1B4998"/>
      </a:accent4>
      <a:accent5>
        <a:srgbClr val="D7AF39"/>
      </a:accent5>
      <a:accent6>
        <a:srgbClr val="83817E"/>
      </a:accent6>
      <a:hlink>
        <a:srgbClr val="F58026"/>
      </a:hlink>
      <a:folHlink>
        <a:srgbClr val="45556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b="0" i="0" dirty="0">
            <a:latin typeface="Avenir LT Std 55 Roman"/>
            <a:cs typeface="Avenir LT Std 55 Roman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1055</TotalTime>
  <Words>178</Words>
  <Application>Microsoft Office PowerPoint</Application>
  <PresentationFormat>On-screen Show (4:3)</PresentationFormat>
  <Paragraphs>31</Paragraphs>
  <Slides>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iProspect-Nov2012</vt:lpstr>
      <vt:lpstr>2_Custom Design</vt:lpstr>
      <vt:lpstr>1_iprospect_110503</vt:lpstr>
      <vt:lpstr>Slide 1</vt:lpstr>
      <vt:lpstr>Background/Brief</vt:lpstr>
      <vt:lpstr>Strategy</vt:lpstr>
      <vt:lpstr>results</vt:lpstr>
      <vt:lpstr>press</vt:lpstr>
    </vt:vector>
  </TitlesOfParts>
  <Company>Aegis Media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PPC Award Template</dc:title>
  <dc:creator>Chris Rothwell</dc:creator>
  <cp:lastModifiedBy>Ed Grice</cp:lastModifiedBy>
  <cp:revision>60</cp:revision>
  <dcterms:created xsi:type="dcterms:W3CDTF">2012-11-12T09:47:25Z</dcterms:created>
  <dcterms:modified xsi:type="dcterms:W3CDTF">2012-12-11T16:31:25Z</dcterms:modified>
</cp:coreProperties>
</file>